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ioMs9OirIWkJoc+VhFr7Yyl2nK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DAC7BC-FC08-42B0-BC24-278C3B7692B2}">
  <a:tblStyle styleId="{B8DAC7BC-FC08-42B0-BC24-278C3B7692B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340BE877-2BD2-470A-B250-F729FCB35F0B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AA5414ED-B979-43B6-A5B1-AAEBFF4B96F9}" styleName="Table_2"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F6FC"/>
          </a:solidFill>
        </a:fill>
      </a:tcStyle>
    </a:wholeTbl>
    <a:band1H>
      <a:tcTxStyle b="off" i="off"/>
      <a:tcStyle>
        <a:tcBdr/>
        <a:fill>
          <a:solidFill>
            <a:srgbClr val="D1ECF9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1ECF9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/>
        <a:fill>
          <a:solidFill>
            <a:srgbClr val="5FCBEF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/>
        <a:fill>
          <a:solidFill>
            <a:srgbClr val="5FCBEF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FCBEF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FCBEF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1EBA8EE9-8720-40FA-8F18-2C87131DE215}" styleName="Table_3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45ad1ebe7a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g245ad1ebe7a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55e5793e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g255e5793e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486fad1d9b_0_5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g2486fad1d9b_0_5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486fad1d9b_0_4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16" name="Google Shape;116;g2486fad1d9b_0_4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486fad1d9b_0_4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23" name="Google Shape;123;g2486fad1d9b_0_4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5ba82aaf1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5ba82aaf1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8d634aa3ef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28d634aa3ef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486fad1d9b_0_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g2486fad1d9b_0_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45ad1ebe7a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g245ad1ebe7a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86fad1d9b_0_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" name="Google Shape;52;g2486fad1d9b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486fad1d9b_0_3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" name="Google Shape;61;g2486fad1d9b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486fad1d9b_0_3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8" name="Google Shape;68;g2486fad1d9b_0_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486fad1d9b_0_3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4" name="Google Shape;74;g2486fad1d9b_0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5aad70ad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5aad70ad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d634aa3e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g28d634aa3e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g28d634aa3e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486fad1d9b_0_5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g2486fad1d9b_0_5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_2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45ad1ebe7a_0_117"/>
          <p:cNvSpPr txBox="1">
            <a:spLocks noGrp="1"/>
          </p:cNvSpPr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g245ad1ebe7a_0_117"/>
          <p:cNvSpPr txBox="1">
            <a:spLocks noGrp="1"/>
          </p:cNvSpPr>
          <p:nvPr>
            <p:ph type="body" idx="1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13" name="Google Shape;13;g245ad1ebe7a_0_117"/>
          <p:cNvSpPr txBox="1">
            <a:spLocks noGrp="1"/>
          </p:cNvSpPr>
          <p:nvPr>
            <p:ph type="body" idx="2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45ad1ebe7a_0_3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g245ad1ebe7a_0_3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g245ad1ebe7a_0_36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2486fad1d9b_0_5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g2486fad1d9b_0_5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g2486fad1d9b_0_5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g2486fad1d9b_0_5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3">
  <p:cSld name="CUSTOM_4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486fad1d9b_0_566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g2486fad1d9b_0_566"/>
          <p:cNvSpPr txBox="1">
            <a:spLocks noGrp="1"/>
          </p:cNvSpPr>
          <p:nvPr>
            <p:ph type="subTitle" idx="1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g2486fad1d9b_0_566"/>
          <p:cNvSpPr txBox="1">
            <a:spLocks noGrp="1"/>
          </p:cNvSpPr>
          <p:nvPr>
            <p:ph type="subTitle" idx="2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2486fad1d9b_0_566"/>
          <p:cNvSpPr txBox="1">
            <a:spLocks noGrp="1"/>
          </p:cNvSpPr>
          <p:nvPr>
            <p:ph type="body" idx="3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g2486fad1d9b_0_566"/>
          <p:cNvSpPr txBox="1">
            <a:spLocks noGrp="1"/>
          </p:cNvSpPr>
          <p:nvPr>
            <p:ph type="body" idx="4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trospective">
  <p:cSld name="CUSTOM_3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486fad1d9b_0_54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2486fad1d9b_0_540"/>
          <p:cNvSpPr txBox="1">
            <a:spLocks noGrp="1"/>
          </p:cNvSpPr>
          <p:nvPr>
            <p:ph type="body" idx="1"/>
          </p:nvPr>
        </p:nvSpPr>
        <p:spPr>
          <a:xfrm>
            <a:off x="848400" y="2248400"/>
            <a:ext cx="5656200" cy="3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g2486fad1d9b_0_540"/>
          <p:cNvSpPr txBox="1"/>
          <p:nvPr/>
        </p:nvSpPr>
        <p:spPr>
          <a:xfrm>
            <a:off x="7782638" y="2248400"/>
            <a:ext cx="34638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Statistics</a:t>
            </a:r>
            <a:endParaRPr sz="20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_1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245ad1ebe7a_0_42"/>
          <p:cNvSpPr txBox="1">
            <a:spLocks noGrp="1"/>
          </p:cNvSpPr>
          <p:nvPr>
            <p:ph type="title"/>
          </p:nvPr>
        </p:nvSpPr>
        <p:spPr>
          <a:xfrm>
            <a:off x="1051025" y="315300"/>
            <a:ext cx="9288600" cy="11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45ad1ebe7a_0_24"/>
          <p:cNvSpPr txBox="1">
            <a:spLocks noGrp="1"/>
          </p:cNvSpPr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g245ad1ebe7a_0_2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5ad1ebe7a_0_2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8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" name="Google Shape;7;g245ad1ebe7a_0_20"/>
          <p:cNvSpPr txBox="1">
            <a:spLocks noGrp="1"/>
          </p:cNvSpPr>
          <p:nvPr>
            <p:ph type="body" idx="1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" name="Google Shape;8;g245ad1ebe7a_0_20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600" b="1" i="1" u="none" strike="noStrike" cap="non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sz="1600" b="1" i="1" u="none" strike="noStrike" cap="non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Google Shape;9;g245ad1ebe7a_0_20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cm-org.zoom.us/j/93004927026?pwd=NWRGR0RObUJWZFk5N0NjdFdBMUxEdz0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m.org/chapters/local-activities?startDate0=20230601&amp;eventType0=Chapters&amp;eventType0=Lectures&amp;view0=month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45ad1ebe7a_0_121"/>
          <p:cNvSpPr txBox="1">
            <a:spLocks noGrp="1"/>
          </p:cNvSpPr>
          <p:nvPr>
            <p:ph type="title"/>
          </p:nvPr>
        </p:nvSpPr>
        <p:spPr>
          <a:xfrm>
            <a:off x="660450" y="1246850"/>
            <a:ext cx="8920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/>
              <a:t>OC ACM Executive Committee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graphicFrame>
        <p:nvGraphicFramePr>
          <p:cNvPr id="43" name="Google Shape;43;g245ad1ebe7a_0_121"/>
          <p:cNvGraphicFramePr/>
          <p:nvPr/>
        </p:nvGraphicFramePr>
        <p:xfrm>
          <a:off x="660450" y="2458600"/>
          <a:ext cx="10528450" cy="1414000"/>
        </p:xfrm>
        <a:graphic>
          <a:graphicData uri="http://schemas.openxmlformats.org/drawingml/2006/table">
            <a:tbl>
              <a:tblPr>
                <a:noFill/>
                <a:tableStyleId>{B8DAC7BC-FC08-42B0-BC24-278C3B7692B2}</a:tableStyleId>
              </a:tblPr>
              <a:tblGrid>
                <a:gridCol w="14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Format: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Online via Zoom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Zoom Link: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sng" strike="noStrike" cap="none">
                          <a:solidFill>
                            <a:schemeClr val="hlink"/>
                          </a:solidFill>
                          <a:hlinkClick r:id="rId3"/>
                        </a:rPr>
                        <a:t>https://acm-org.zoom.us/j/93004927026?pwd=NWRGR0RObUJWZFk5N0NjdFdBMUxEdz09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Date: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July</a:t>
                      </a:r>
                      <a:r>
                        <a:rPr lang="en-US" sz="1600" u="none" strike="noStrike" cap="none"/>
                        <a:t> 2</a:t>
                      </a:r>
                      <a:r>
                        <a:rPr lang="en-US" sz="1600"/>
                        <a:t>6</a:t>
                      </a:r>
                      <a:r>
                        <a:rPr lang="en-US" sz="1600" u="none" strike="noStrike" cap="none"/>
                        <a:t>, 2023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3DF20FE-C8B5-570B-6797-73A9860DCC31}"/>
              </a:ext>
            </a:extLst>
          </p:cNvPr>
          <p:cNvSpPr txBox="1"/>
          <p:nvPr/>
        </p:nvSpPr>
        <p:spPr>
          <a:xfrm>
            <a:off x="4361793" y="4225159"/>
            <a:ext cx="2879835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Started at 12:02pm Jul 26,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55e5793eeb_0_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September 20, 2023 - Wood Harter</a:t>
            </a:r>
            <a:endParaRPr/>
          </a:p>
        </p:txBody>
      </p:sp>
      <p:sp>
        <p:nvSpPr>
          <p:cNvPr id="107" name="Google Shape;107;g255e5793eeb_0_0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/>
              <a:t>Natural Language Analysis</a:t>
            </a:r>
            <a:endParaRPr b="1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b="1"/>
              <a:t>Abstract:</a:t>
            </a:r>
            <a:endParaRPr b="1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sz="1600"/>
              <a:t>What do you do when you have a ton of text data and want to understand what it says and what's important in minutes. (to be updated)</a:t>
            </a:r>
            <a:endParaRPr sz="160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b="1"/>
              <a:t>Bio</a:t>
            </a:r>
            <a:r>
              <a:rPr lang="en-US"/>
              <a:t>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To be provided.</a:t>
            </a:r>
            <a:endParaRPr sz="160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551038-D665-0F0A-A9A6-83D3802222B4}"/>
              </a:ext>
            </a:extLst>
          </p:cNvPr>
          <p:cNvSpPr txBox="1"/>
          <p:nvPr/>
        </p:nvSpPr>
        <p:spPr>
          <a:xfrm>
            <a:off x="5948855" y="1589700"/>
            <a:ext cx="4435366" cy="7386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Wood is confirmed</a:t>
            </a:r>
          </a:p>
          <a:p>
            <a:r>
              <a:rPr lang="en-US" dirty="0"/>
              <a:t>Michael - Will have title and abstract next week when Wood is back from Canada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486fad1d9b_0_55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Next Program Event Planning</a:t>
            </a:r>
            <a:endParaRPr/>
          </a:p>
        </p:txBody>
      </p:sp>
      <p:sp>
        <p:nvSpPr>
          <p:cNvPr id="113" name="Google Shape;113;g2486fad1d9b_0_559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Description: Abstract and Bio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Comms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Website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Meetup - continue to cap at 80?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A/V Readiness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Registration - tablets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MC / Moderator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Location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E16607-A8F6-53CB-8E22-A2C59416F3E2}"/>
              </a:ext>
            </a:extLst>
          </p:cNvPr>
          <p:cNvSpPr txBox="1"/>
          <p:nvPr/>
        </p:nvSpPr>
        <p:spPr>
          <a:xfrm>
            <a:off x="6253655" y="2638097"/>
            <a:ext cx="3331779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Remove registration for next meeting, due to number of attendees/interest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486fad1d9b_0_41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 (UCI)</a:t>
            </a:r>
            <a:endParaRPr sz="2600"/>
          </a:p>
        </p:txBody>
      </p:sp>
      <p:sp>
        <p:nvSpPr>
          <p:cNvPr id="119" name="Google Shape;119;g2486fad1d9b_0_410"/>
          <p:cNvSpPr txBox="1">
            <a:spLocks noGrp="1"/>
          </p:cNvSpPr>
          <p:nvPr>
            <p:ph type="body" idx="1"/>
          </p:nvPr>
        </p:nvSpPr>
        <p:spPr>
          <a:xfrm>
            <a:off x="838196" y="1643339"/>
            <a:ext cx="10515600" cy="3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Machine Learning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Stephan Mandt (anomaly detection without supervised learning)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Roy Fox (reinforcement learning, robotics)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Jing Zhang (ML applied to bioinformatics)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Alex Berg (computational visual recognition, starts @UCI Spring 2022)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/>
              <a:t>Dr. Chang (AI and Medicine) - Shirley</a:t>
            </a:r>
            <a:endParaRPr sz="1600" b="1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System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Sang-Woo Jun (acceleration)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Sangeetha Jyothi (Data center networking)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Moshen Imani (bio-inspired computing)</a:t>
            </a: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Theory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Vijay Vazirani (involved with the design of early Google Ad Placement Alg.)</a:t>
            </a: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Informatics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Vladimir Minin (Data analysis wrt infectious diseases)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Stacy Branham (human-centered computing)</a:t>
            </a: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600"/>
          </a:p>
        </p:txBody>
      </p:sp>
      <p:sp>
        <p:nvSpPr>
          <p:cNvPr id="120" name="Google Shape;120;g2486fad1d9b_0_4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486fad1d9b_0_41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dirty="0"/>
              <a:t>Future Program Event Candidates</a:t>
            </a:r>
            <a:endParaRPr sz="2600" dirty="0"/>
          </a:p>
        </p:txBody>
      </p:sp>
      <p:sp>
        <p:nvSpPr>
          <p:cNvPr id="126" name="Google Shape;126;g2486fad1d9b_0_417"/>
          <p:cNvSpPr txBox="1">
            <a:spLocks noGrp="1"/>
          </p:cNvSpPr>
          <p:nvPr>
            <p:ph type="body" idx="1"/>
          </p:nvPr>
        </p:nvSpPr>
        <p:spPr>
          <a:xfrm>
            <a:off x="838196" y="1643339"/>
            <a:ext cx="10515600" cy="3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1200" dirty="0"/>
              <a:t>Potential Speakers - In no prioritized or feasibility order</a:t>
            </a:r>
            <a:endParaRPr sz="12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b="1" dirty="0"/>
              <a:t>Jeff Turner, Prof Ali </a:t>
            </a:r>
            <a:r>
              <a:rPr lang="en-US" sz="1200" b="1" dirty="0" err="1"/>
              <a:t>Hessami</a:t>
            </a:r>
            <a:endParaRPr sz="1200" b="1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Caltech Professor </a:t>
            </a:r>
            <a:r>
              <a:rPr lang="en-US" sz="1200" dirty="0" err="1"/>
              <a:t>Yisong</a:t>
            </a:r>
            <a:r>
              <a:rPr lang="en-US" sz="1200" dirty="0"/>
              <a:t> Yue, ML [Dan]</a:t>
            </a:r>
            <a:endParaRPr sz="12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Andrew Kirkland, CISO at Starbucks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Beth </a:t>
            </a:r>
            <a:r>
              <a:rPr lang="en-US" sz="1200" dirty="0" err="1"/>
              <a:t>Harnick</a:t>
            </a:r>
            <a:r>
              <a:rPr lang="en-US" sz="1200" dirty="0"/>
              <a:t>-Shapiro [Marc]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Bill </a:t>
            </a:r>
            <a:r>
              <a:rPr lang="en-US" sz="1200" dirty="0" err="1"/>
              <a:t>Lobig</a:t>
            </a:r>
            <a:r>
              <a:rPr lang="en-US" sz="1200" dirty="0"/>
              <a:t> VP IBM Software Development - Analytics  [Marc]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Christophe </a:t>
            </a:r>
            <a:r>
              <a:rPr lang="en-US" sz="1200" dirty="0" err="1"/>
              <a:t>Begue</a:t>
            </a:r>
            <a:r>
              <a:rPr lang="en-US" sz="1200" dirty="0"/>
              <a:t>, IBM - Blockchain (Mike Marin will research if he is indeed at IBM)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John Koon, Tech Idea Research - Autonomous Cars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Bill Cleveland – Data Visualization (M. Fahy has reached out to him)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Alanna </a:t>
            </a:r>
            <a:r>
              <a:rPr lang="en-US" sz="1200" dirty="0" err="1"/>
              <a:t>Gombert</a:t>
            </a:r>
            <a:r>
              <a:rPr lang="en-US" sz="1200" dirty="0"/>
              <a:t>, Global CRO at </a:t>
            </a:r>
            <a:r>
              <a:rPr lang="en-US" sz="1200" dirty="0" err="1"/>
              <a:t>MetaX</a:t>
            </a:r>
            <a:r>
              <a:rPr lang="en-US" sz="1200" dirty="0"/>
              <a:t> – Blockchain</a:t>
            </a:r>
            <a:endParaRPr sz="12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Sushant Rao - Operational Analytic Data Stores (M. Fahy has reached out to him)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Paul Anderson, Anderson Software Group – Go language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Alyssa Columbus, Data Scientist at Pacific Life - Robust and Reproducible Predictive Modeling Workflows</a:t>
            </a:r>
            <a:endParaRPr sz="2000" dirty="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dirty="0"/>
              <a:t>Dianne Cook, Prof. of Business Analytics, Monash University – Data Visualization</a:t>
            </a:r>
            <a:endParaRPr sz="1200" dirty="0"/>
          </a:p>
          <a:p>
            <a:pPr marL="228600" lvl="0" indent="-19688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1200"/>
              <a:buChar char="•"/>
            </a:pPr>
            <a:r>
              <a:rPr lang="en-US" sz="1200" b="1" dirty="0"/>
              <a:t>Dr. Anthony Chang of St. Joseph’s/CHOC/</a:t>
            </a:r>
            <a:r>
              <a:rPr lang="en-US" sz="1200" b="1" dirty="0" err="1"/>
              <a:t>AiM</a:t>
            </a:r>
            <a:r>
              <a:rPr lang="en-US" sz="1200" b="1" dirty="0"/>
              <a:t> (Shirley / Cynthia)</a:t>
            </a:r>
            <a:endParaRPr sz="1200" b="1" dirty="0"/>
          </a:p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endParaRPr sz="1200" dirty="0"/>
          </a:p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1200" dirty="0"/>
              <a:t>Topics</a:t>
            </a:r>
            <a:endParaRPr sz="1200" dirty="0"/>
          </a:p>
          <a:p>
            <a:pPr marL="228600" lvl="0" indent="-21844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1540"/>
              <a:buChar char="•"/>
            </a:pPr>
            <a:r>
              <a:rPr lang="en-US" sz="1200" dirty="0"/>
              <a:t>Interest in potentially having a future talk focused on Privacy By Design and related best practices identified in March meeting</a:t>
            </a:r>
            <a:endParaRPr sz="1400" dirty="0"/>
          </a:p>
        </p:txBody>
      </p:sp>
      <p:sp>
        <p:nvSpPr>
          <p:cNvPr id="127" name="Google Shape;127;g2486fad1d9b_0_4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4DF4DC-102B-0560-ABDF-3316AECBA8FA}"/>
              </a:ext>
            </a:extLst>
          </p:cNvPr>
          <p:cNvSpPr txBox="1"/>
          <p:nvPr/>
        </p:nvSpPr>
        <p:spPr>
          <a:xfrm>
            <a:off x="8429297" y="1124607"/>
            <a:ext cx="3436882" cy="116955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Michael to reach out to Jeff Turner for talk on blockchain and smart contracts in November</a:t>
            </a:r>
          </a:p>
          <a:p>
            <a:endParaRPr lang="en-US" dirty="0"/>
          </a:p>
          <a:p>
            <a:r>
              <a:rPr lang="en-US" dirty="0"/>
              <a:t>Any other leads are welcome!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5ba82aaf15_0_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Student Awards</a:t>
            </a:r>
            <a:endParaRPr/>
          </a:p>
        </p:txBody>
      </p:sp>
      <p:sp>
        <p:nvSpPr>
          <p:cNvPr id="133" name="Google Shape;133;g25ba82aaf15_0_0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Plan for July Program Event meeting was not super clear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September Meeting presentation plan: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/>
              <a:t>Generate certificates with chair signature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/>
              <a:t>Email PDFs to students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–"/>
            </a:pPr>
            <a:r>
              <a:rPr lang="en-US"/>
              <a:t>Record award presentation segment in September meeting</a:t>
            </a:r>
            <a:endParaRPr/>
          </a:p>
          <a:p>
            <a:pPr marL="1371600" lvl="2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/>
              <a:t>Present printed certificates in document covers</a:t>
            </a:r>
            <a:endParaRPr/>
          </a:p>
          <a:p>
            <a:pPr marL="1371600" lvl="2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/>
              <a:t>Mail certificates to students not able to or willing to attend</a:t>
            </a:r>
            <a:endParaRPr/>
          </a:p>
          <a:p>
            <a:pPr marL="1371600" lvl="2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/>
              <a:t>Include awards segment on YouTube channel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C65730-B31B-D303-2A86-5D5492E89048}"/>
              </a:ext>
            </a:extLst>
          </p:cNvPr>
          <p:cNvSpPr txBox="1"/>
          <p:nvPr/>
        </p:nvSpPr>
        <p:spPr>
          <a:xfrm>
            <a:off x="8355725" y="2501462"/>
            <a:ext cx="3352800" cy="28931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 process to generate certs, propose recording presentations and award</a:t>
            </a:r>
          </a:p>
          <a:p>
            <a:r>
              <a:rPr lang="en-US" dirty="0"/>
              <a:t>Trae – may not need layout for presentations, use microphone we use for questions, give to the award presenter, use raw camcorder video</a:t>
            </a:r>
          </a:p>
          <a:p>
            <a:r>
              <a:rPr lang="en-US" dirty="0"/>
              <a:t>- Trae got contacted about award presentation</a:t>
            </a:r>
          </a:p>
          <a:p>
            <a:r>
              <a:rPr lang="en-US" dirty="0"/>
              <a:t>-Michael forward all inquiries to Michael for consistent messaging</a:t>
            </a:r>
          </a:p>
          <a:p>
            <a:r>
              <a:rPr lang="en-US" dirty="0"/>
              <a:t>-Dawn – will students register for a meeting spot? Students should have a spot regardless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8d634aa3ef_0_7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Virtual Chapters Meeting</a:t>
            </a:r>
            <a:endParaRPr/>
          </a:p>
        </p:txBody>
      </p:sp>
      <p:sp>
        <p:nvSpPr>
          <p:cNvPr id="139" name="Google Shape;139;g28d634aa3ef_0_70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dirty="0"/>
              <a:t>Held on July 11, 2023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dirty="0"/>
              <a:t>Attended by Allen </a:t>
            </a:r>
            <a:r>
              <a:rPr lang="en-US" dirty="0" err="1"/>
              <a:t>Takatsuka</a:t>
            </a:r>
            <a:r>
              <a:rPr lang="en-US" dirty="0"/>
              <a:t>, Dan Whelan, and </a:t>
            </a:r>
            <a:r>
              <a:rPr lang="en-US" dirty="0" err="1"/>
              <a:t>Farhad</a:t>
            </a:r>
            <a:r>
              <a:rPr lang="en-US" dirty="0"/>
              <a:t> </a:t>
            </a:r>
            <a:r>
              <a:rPr lang="en-US" dirty="0" err="1"/>
              <a:t>Mafie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dirty="0"/>
              <a:t>Preliminary observations:</a:t>
            </a:r>
            <a:endParaRPr dirty="0"/>
          </a:p>
          <a:p>
            <a:pPr marL="457200" lvl="0" indent="-355600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UCLA student program is exceptional. Recommended as a model for other student chapters.</a:t>
            </a:r>
            <a:endParaRPr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Wide range of focus across chapters. For example, entertainment industry, student chapters, ad-hoc discussion groups, organized program events, …</a:t>
            </a:r>
            <a:endParaRPr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OC ACM seems to be in the upper half to third of active and well-organized chapters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F4B4D7-9771-0B9B-473E-D68758873B61}"/>
              </a:ext>
            </a:extLst>
          </p:cNvPr>
          <p:cNvSpPr txBox="1"/>
          <p:nvPr/>
        </p:nvSpPr>
        <p:spPr>
          <a:xfrm>
            <a:off x="3510455" y="5602014"/>
            <a:ext cx="4130566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Better collaboration tools across chapters</a:t>
            </a:r>
          </a:p>
          <a:p>
            <a:r>
              <a:rPr lang="en-US" dirty="0"/>
              <a:t>Marc –will these reoccur? Allen – Possibly, ACM was gauging interest seeing if it helped, no cadence on future meetings set yet.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486fad1d9b_0_554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Committee Business</a:t>
            </a:r>
            <a:endParaRPr/>
          </a:p>
        </p:txBody>
      </p:sp>
      <p:sp>
        <p:nvSpPr>
          <p:cNvPr id="145" name="Google Shape;145;g2486fad1d9b_0_554"/>
          <p:cNvSpPr txBox="1">
            <a:spLocks noGrp="1"/>
          </p:cNvSpPr>
          <p:nvPr>
            <p:ph type="body" idx="3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 dirty="0"/>
              <a:t>Chair</a:t>
            </a:r>
            <a:r>
              <a:rPr lang="en-US" sz="1600" dirty="0"/>
              <a:t>: </a:t>
            </a:r>
            <a:endParaRPr sz="1600" dirty="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 dirty="0"/>
              <a:t>Annual Report by 8/31/2023</a:t>
            </a:r>
            <a:endParaRPr sz="1600" dirty="0"/>
          </a:p>
        </p:txBody>
      </p:sp>
      <p:sp>
        <p:nvSpPr>
          <p:cNvPr id="146" name="Google Shape;146;g2486fad1d9b_0_554"/>
          <p:cNvSpPr txBox="1">
            <a:spLocks noGrp="1"/>
          </p:cNvSpPr>
          <p:nvPr>
            <p:ph type="body" idx="4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Should we be on ACM’s  “</a:t>
            </a:r>
            <a:r>
              <a:rPr lang="en-US" sz="1600" u="sng" dirty="0">
                <a:solidFill>
                  <a:schemeClr val="hlink"/>
                </a:solidFill>
                <a:hlinkClick r:id="rId3"/>
              </a:rPr>
              <a:t>local calendar</a:t>
            </a:r>
            <a:r>
              <a:rPr lang="en-US" sz="1600" dirty="0"/>
              <a:t>”?</a:t>
            </a:r>
            <a:endParaRPr sz="1600" dirty="0"/>
          </a:p>
        </p:txBody>
      </p:sp>
      <p:sp>
        <p:nvSpPr>
          <p:cNvPr id="147" name="Google Shape;147;g2486fad1d9b_0_554"/>
          <p:cNvSpPr txBox="1">
            <a:spLocks noGrp="1"/>
          </p:cNvSpPr>
          <p:nvPr>
            <p:ph type="subTitle" idx="1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Volunteer Updates</a:t>
            </a:r>
            <a:endParaRPr/>
          </a:p>
        </p:txBody>
      </p:sp>
      <p:sp>
        <p:nvSpPr>
          <p:cNvPr id="148" name="Google Shape;148;g2486fad1d9b_0_554"/>
          <p:cNvSpPr txBox="1">
            <a:spLocks noGrp="1"/>
          </p:cNvSpPr>
          <p:nvPr>
            <p:ph type="subTitle" idx="2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New/Other Business</a:t>
            </a:r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ED16D7-D401-1CDA-2534-C8B8B741858D}"/>
              </a:ext>
            </a:extLst>
          </p:cNvPr>
          <p:cNvSpPr txBox="1"/>
          <p:nvPr/>
        </p:nvSpPr>
        <p:spPr>
          <a:xfrm>
            <a:off x="924911" y="2736502"/>
            <a:ext cx="4130565" cy="13849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-Before Aug 10, Allen needs help with annual report - Marc and Michael to help enter events they organized for date and number of attendees</a:t>
            </a:r>
          </a:p>
          <a:p>
            <a:r>
              <a:rPr lang="en-US" dirty="0"/>
              <a:t>-Michael this should be part of the process of setting up programs, enter them in the chapter tool so we don’t have to go back.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4C1DFE-CB47-717B-2C86-6B2AEDE6A878}"/>
              </a:ext>
            </a:extLst>
          </p:cNvPr>
          <p:cNvSpPr txBox="1"/>
          <p:nvPr/>
        </p:nvSpPr>
        <p:spPr>
          <a:xfrm>
            <a:off x="7010400" y="2942897"/>
            <a:ext cx="4061475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  <a:r>
              <a:rPr lang="en-US" dirty="0" err="1"/>
              <a:t>SigAI</a:t>
            </a:r>
            <a:r>
              <a:rPr lang="en-US" dirty="0"/>
              <a:t> – running well with online format, </a:t>
            </a:r>
            <a:r>
              <a:rPr lang="en-US" dirty="0" err="1"/>
              <a:t>uppder</a:t>
            </a:r>
            <a:r>
              <a:rPr lang="en-US" dirty="0"/>
              <a:t> 20s of attendees, got zoom bombed twice but have handle on how to lock and remove malicious attendees where necessary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6893D6-F704-2851-533E-15389129BE9E}"/>
              </a:ext>
            </a:extLst>
          </p:cNvPr>
          <p:cNvSpPr txBox="1"/>
          <p:nvPr/>
        </p:nvSpPr>
        <p:spPr>
          <a:xfrm>
            <a:off x="7010400" y="4103107"/>
            <a:ext cx="2333297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Dan to send receipts for refreshments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5EF752-D6F0-476F-6A02-712C54277657}"/>
              </a:ext>
            </a:extLst>
          </p:cNvPr>
          <p:cNvSpPr txBox="1"/>
          <p:nvPr/>
        </p:nvSpPr>
        <p:spPr>
          <a:xfrm>
            <a:off x="5276193" y="4769951"/>
            <a:ext cx="5244662" cy="203132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Trae – Had Audio dropouts previous meeting, switched to G4 transmitter and improved.</a:t>
            </a:r>
          </a:p>
          <a:p>
            <a:r>
              <a:rPr lang="en-US" dirty="0"/>
              <a:t>Performance of new video wasn’t as good as </a:t>
            </a:r>
            <a:r>
              <a:rPr lang="en-US" dirty="0" err="1"/>
              <a:t>prev</a:t>
            </a:r>
            <a:r>
              <a:rPr lang="en-US" dirty="0"/>
              <a:t> program, but def better than median</a:t>
            </a:r>
          </a:p>
          <a:p>
            <a:r>
              <a:rPr lang="en-US" dirty="0"/>
              <a:t>Socials-have a threads account now, still have twitter and mastodon</a:t>
            </a:r>
          </a:p>
          <a:p>
            <a:r>
              <a:rPr lang="en-US" dirty="0"/>
              <a:t>Posted link on event page of meetup for video</a:t>
            </a:r>
          </a:p>
          <a:p>
            <a:r>
              <a:rPr lang="en-US" dirty="0"/>
              <a:t>May setup email for members in last 3 months to notify virtual meetup members (anyone who’s looked at meetup page)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99603C-C285-3175-0A47-CC19E1FDA4BF}"/>
              </a:ext>
            </a:extLst>
          </p:cNvPr>
          <p:cNvSpPr txBox="1"/>
          <p:nvPr/>
        </p:nvSpPr>
        <p:spPr>
          <a:xfrm>
            <a:off x="2186151" y="5679718"/>
            <a:ext cx="2638097" cy="7386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Dawn – Be aware - Fishing emails coming to OC </a:t>
            </a:r>
            <a:r>
              <a:rPr lang="en-US" dirty="0" err="1"/>
              <a:t>Acm</a:t>
            </a:r>
            <a:r>
              <a:rPr lang="en-US" dirty="0"/>
              <a:t> mailboxes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87B17B-4D1C-1845-2BC4-77E72F16BB11}"/>
              </a:ext>
            </a:extLst>
          </p:cNvPr>
          <p:cNvSpPr txBox="1"/>
          <p:nvPr/>
        </p:nvSpPr>
        <p:spPr>
          <a:xfrm>
            <a:off x="8565931" y="157655"/>
            <a:ext cx="1702676" cy="7386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Adjourned at 12:47pm Jul 26,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5ad1ebe7a_0_6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9" name="Google Shape;49;g245ad1ebe7a_0_60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Review of prior meeting minutes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Officers / Volunteers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July Program Retrospective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Treasurer’s Report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Next/Future Program Event Planning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Student Awards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Virtual Chapter Meeting Readout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Committee Business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486fad1d9b_0_9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Meeting Attendees</a:t>
            </a:r>
            <a:endParaRPr/>
          </a:p>
        </p:txBody>
      </p:sp>
      <p:sp>
        <p:nvSpPr>
          <p:cNvPr id="55" name="Google Shape;55;g2486fad1d9b_0_91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56" name="Google Shape;56;g2486fad1d9b_0_9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57" name="Google Shape;57;g2486fad1d9b_0_91"/>
          <p:cNvSpPr txBox="1"/>
          <p:nvPr/>
        </p:nvSpPr>
        <p:spPr>
          <a:xfrm>
            <a:off x="974150" y="1825625"/>
            <a:ext cx="34062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Michael Fahy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Allen </a:t>
            </a:r>
            <a:r>
              <a:rPr lang="en-US" sz="2400" b="0" i="1" u="none" strike="no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Takatsuka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Dan Whelan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Marc Velasco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Nilo</a:t>
            </a: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Niccolai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Winsor Brown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Hassan Shah</a:t>
            </a:r>
            <a:endParaRPr sz="1400" b="0" i="0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Ansel Teng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Don Choi</a:t>
            </a:r>
            <a:endParaRPr sz="1400" b="0" i="0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Trae Palmer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g2486fad1d9b_0_91"/>
          <p:cNvSpPr txBox="1"/>
          <p:nvPr/>
        </p:nvSpPr>
        <p:spPr>
          <a:xfrm>
            <a:off x="5729375" y="1825625"/>
            <a:ext cx="3406200" cy="26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Raman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Rajan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Shirley Tseng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Cynthia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Kirkeby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Farhad</a:t>
            </a: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Mafie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Jared Miller</a:t>
            </a:r>
            <a:endParaRPr sz="14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Kenneth Aguilar</a:t>
            </a:r>
            <a:endParaRPr sz="1400" b="0" i="1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Dawn Childs</a:t>
            </a:r>
            <a:endParaRPr sz="2400" b="0" i="1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86fad1d9b_0_34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Motions</a:t>
            </a:r>
            <a:endParaRPr/>
          </a:p>
        </p:txBody>
      </p:sp>
      <p:sp>
        <p:nvSpPr>
          <p:cNvPr id="64" name="Google Shape;64;g2486fad1d9b_0_34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graphicFrame>
        <p:nvGraphicFramePr>
          <p:cNvPr id="65" name="Google Shape;65;g2486fad1d9b_0_346"/>
          <p:cNvGraphicFramePr/>
          <p:nvPr>
            <p:extLst>
              <p:ext uri="{D42A27DB-BD31-4B8C-83A1-F6EECF244321}">
                <p14:modId xmlns:p14="http://schemas.microsoft.com/office/powerpoint/2010/main" val="986780891"/>
              </p:ext>
            </p:extLst>
          </p:nvPr>
        </p:nvGraphicFramePr>
        <p:xfrm>
          <a:off x="971742" y="1702640"/>
          <a:ext cx="9263500" cy="2311125"/>
        </p:xfrm>
        <a:graphic>
          <a:graphicData uri="http://schemas.openxmlformats.org/drawingml/2006/table">
            <a:tbl>
              <a:tblPr firstRow="1" bandRow="1">
                <a:noFill/>
                <a:tableStyleId>{340BE877-2BD2-470A-B250-F729FCB35F0B}</a:tableStyleId>
              </a:tblPr>
              <a:tblGrid>
                <a:gridCol w="537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Motion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Moved By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Seconded By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Status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Approve </a:t>
                      </a:r>
                      <a:r>
                        <a:rPr lang="en-US" sz="1800"/>
                        <a:t>June</a:t>
                      </a: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 Executive Committee minutes</a:t>
                      </a: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Marc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Dawn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Approved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486fad1d9b_0_3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</a:t>
            </a:r>
            <a:endParaRPr/>
          </a:p>
        </p:txBody>
      </p:sp>
      <p:graphicFrame>
        <p:nvGraphicFramePr>
          <p:cNvPr id="71" name="Google Shape;71;g2486fad1d9b_0_352"/>
          <p:cNvGraphicFramePr/>
          <p:nvPr/>
        </p:nvGraphicFramePr>
        <p:xfrm>
          <a:off x="838209" y="1456533"/>
          <a:ext cx="8280100" cy="3447095"/>
        </p:xfrm>
        <a:graphic>
          <a:graphicData uri="http://schemas.openxmlformats.org/drawingml/2006/table">
            <a:tbl>
              <a:tblPr firstRow="1" bandRow="1">
                <a:noFill/>
                <a:tableStyleId>{340BE877-2BD2-470A-B250-F729FCB35F0B}</a:tableStyleId>
              </a:tblPr>
              <a:tblGrid>
                <a:gridCol w="333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Position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Volunteer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Allen Takatsuka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Vice-Chair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Daniel Whelan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Treasurer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Michael Fahy Ph.D.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Secretary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Marc Velasco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Communications</a:t>
                      </a:r>
                      <a:endParaRPr sz="1800" b="0" i="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Dawn Childs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Webmaster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Marc Velasco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SIGAI-OC Liaison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Ansel Teng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Membership 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Farhad Mafie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486fad1d9b_0_35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 (cont’d)</a:t>
            </a:r>
            <a:endParaRPr/>
          </a:p>
        </p:txBody>
      </p:sp>
      <p:graphicFrame>
        <p:nvGraphicFramePr>
          <p:cNvPr id="77" name="Google Shape;77;g2486fad1d9b_0_357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{340BE877-2BD2-470A-B250-F729FCB35F0B}</a:tableStyleId>
              </a:tblPr>
              <a:tblGrid>
                <a:gridCol w="333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Position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Volunteer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University Liaison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Michael Fahy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/>
                        <a:t>Program Speaker Coordinators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Raman Rajan, Farhad Mafie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/>
                        <a:t>Program Video Coordinator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Trae Palmer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Social Media Committee</a:t>
                      </a:r>
                      <a:endParaRPr sz="1800" b="0" i="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Don Choi, Cynthia Kirkeby, Trae Palmer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Membership Committee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Open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Hospitality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Open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Fundraising Coordinator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Jared Miller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 at Large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A. Winsor Brown, Shirley Tseng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</a:rPr>
                        <a:t>, Nilo Niccolai Ph.D. </a:t>
                      </a:r>
                      <a:endParaRPr sz="1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5aad70ad35_0_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Program Event Retrospective</a:t>
            </a:r>
            <a:endParaRPr/>
          </a:p>
        </p:txBody>
      </p:sp>
      <p:sp>
        <p:nvSpPr>
          <p:cNvPr id="83" name="Google Shape;83;g25aad70ad35_0_0"/>
          <p:cNvSpPr txBox="1">
            <a:spLocks noGrp="1"/>
          </p:cNvSpPr>
          <p:nvPr>
            <p:ph type="body" idx="1"/>
          </p:nvPr>
        </p:nvSpPr>
        <p:spPr>
          <a:xfrm>
            <a:off x="848400" y="2248400"/>
            <a:ext cx="6234300" cy="3643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Thanks to Dan for running the event!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Possible topics: reg, moderating, attendee #</a:t>
            </a: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What went well?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What should we keep doing?</a:t>
            </a: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b="1"/>
              <a:t>What should we stop doing or change?</a:t>
            </a:r>
            <a:endParaRPr b="1"/>
          </a:p>
        </p:txBody>
      </p:sp>
      <p:graphicFrame>
        <p:nvGraphicFramePr>
          <p:cNvPr id="84" name="Google Shape;84;g25aad70ad35_0_0"/>
          <p:cNvGraphicFramePr/>
          <p:nvPr/>
        </p:nvGraphicFramePr>
        <p:xfrm>
          <a:off x="848394" y="1256435"/>
          <a:ext cx="10431075" cy="717425"/>
        </p:xfrm>
        <a:graphic>
          <a:graphicData uri="http://schemas.openxmlformats.org/drawingml/2006/table">
            <a:tbl>
              <a:tblPr firstRow="1" bandRow="1">
                <a:noFill/>
                <a:tableStyleId>{AA5414ED-B979-43B6-A5B1-AAEBFF4B96F9}</a:tableStyleId>
              </a:tblPr>
              <a:tblGrid>
                <a:gridCol w="1452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44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7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</a:t>
                      </a:r>
                      <a:r>
                        <a:rPr lang="en-US" sz="1600"/>
                        <a:t>7</a:t>
                      </a:r>
                      <a:r>
                        <a:rPr lang="en-US" sz="1600" u="none" strike="noStrike" cap="none"/>
                        <a:t>/1</a:t>
                      </a:r>
                      <a:r>
                        <a:rPr lang="en-US" sz="1600"/>
                        <a:t>9</a:t>
                      </a:r>
                      <a:r>
                        <a:rPr lang="en-US" sz="1600" u="none" strike="noStrike" cap="none"/>
                        <a:t>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</a:t>
                      </a:r>
                      <a:r>
                        <a:rPr lang="en-US" sz="1600"/>
                        <a:t>Vvek Haldar</a:t>
                      </a:r>
                      <a:r>
                        <a:rPr lang="en-US" sz="1600" u="none" strike="noStrike" cap="none"/>
                        <a:t>,</a:t>
                      </a:r>
                      <a:r>
                        <a:rPr lang="en-US" sz="1600"/>
                        <a:t> Google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/>
                        <a:t>Programming with AI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5" name="Google Shape;85;g25aad70ad35_0_0"/>
          <p:cNvGraphicFramePr/>
          <p:nvPr/>
        </p:nvGraphicFramePr>
        <p:xfrm>
          <a:off x="7773850" y="2910125"/>
          <a:ext cx="3481375" cy="1280070"/>
        </p:xfrm>
        <a:graphic>
          <a:graphicData uri="http://schemas.openxmlformats.org/drawingml/2006/table">
            <a:tbl>
              <a:tblPr>
                <a:noFill/>
                <a:tableStyleId>{1EBA8EE9-8720-40FA-8F18-2C87131DE215}</a:tableStyleId>
              </a:tblPr>
              <a:tblGrid>
                <a:gridCol w="212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Total Registered: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80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Total Attendees: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59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IEEE Members: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16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15AF076-F395-5FF0-C9F7-6FD3E86E3323}"/>
              </a:ext>
            </a:extLst>
          </p:cNvPr>
          <p:cNvSpPr txBox="1"/>
          <p:nvPr/>
        </p:nvSpPr>
        <p:spPr>
          <a:xfrm>
            <a:off x="4418151" y="1615147"/>
            <a:ext cx="4908332" cy="461664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Michael-set capacity to 100?</a:t>
            </a:r>
          </a:p>
          <a:p>
            <a:r>
              <a:rPr lang="en-US" dirty="0"/>
              <a:t>Trae-set to max occupancy for room ? Might be 90?</a:t>
            </a:r>
          </a:p>
          <a:p>
            <a:r>
              <a:rPr lang="en-US" dirty="0"/>
              <a:t>Marc – what’s the max # of seats that the room can have</a:t>
            </a:r>
          </a:p>
          <a:p>
            <a:r>
              <a:rPr lang="en-US" dirty="0"/>
              <a:t>Trae – probably better to ask John from </a:t>
            </a:r>
            <a:r>
              <a:rPr lang="en-US" dirty="0" err="1"/>
              <a:t>knobbe</a:t>
            </a:r>
            <a:r>
              <a:rPr lang="en-US" dirty="0"/>
              <a:t> what Is the comfortable capacity?</a:t>
            </a:r>
          </a:p>
          <a:p>
            <a:r>
              <a:rPr lang="en-US" dirty="0"/>
              <a:t>Allen- to ask John what recommendation is for max #?</a:t>
            </a:r>
          </a:p>
          <a:p>
            <a:r>
              <a:rPr lang="en-US" dirty="0"/>
              <a:t>Other notes:</a:t>
            </a:r>
          </a:p>
          <a:p>
            <a:r>
              <a:rPr lang="en-US" dirty="0"/>
              <a:t>-Vibrant networking beforehand</a:t>
            </a:r>
          </a:p>
          <a:p>
            <a:pPr marL="285750" indent="-285750">
              <a:buFontTx/>
              <a:buChar char="-"/>
            </a:pPr>
            <a:r>
              <a:rPr lang="en-US" dirty="0"/>
              <a:t>Good talk and well received by attendees</a:t>
            </a:r>
          </a:p>
          <a:p>
            <a:pPr marL="285750" indent="-285750">
              <a:buFontTx/>
              <a:buChar char="-"/>
            </a:pPr>
            <a:r>
              <a:rPr lang="en-US" dirty="0"/>
              <a:t>A number of </a:t>
            </a:r>
            <a:r>
              <a:rPr lang="en-US" dirty="0" err="1"/>
              <a:t>attendess</a:t>
            </a:r>
            <a:r>
              <a:rPr lang="en-US" dirty="0"/>
              <a:t> liked the timing ~ 45 min – we should add to speaker guide (someone can volunteer to add?)</a:t>
            </a:r>
          </a:p>
          <a:p>
            <a:pPr marL="285750" indent="-285750">
              <a:buFontTx/>
              <a:buChar char="-"/>
            </a:pPr>
            <a:r>
              <a:rPr lang="en-US" dirty="0"/>
              <a:t>Asked John to restart AC in room, was getting warm prior to talk, after restart was comfortable</a:t>
            </a:r>
          </a:p>
          <a:p>
            <a:pPr marL="285750" indent="-285750">
              <a:buFontTx/>
              <a:buChar char="-"/>
            </a:pPr>
            <a:r>
              <a:rPr lang="en-US" dirty="0"/>
              <a:t>Michael – We should restore the question during the program on student attendees (ACM or IEEE student chapters)</a:t>
            </a:r>
          </a:p>
          <a:p>
            <a:pPr marL="285750" indent="-285750">
              <a:buFontTx/>
              <a:buChar char="-"/>
            </a:pPr>
            <a:r>
              <a:rPr lang="en-US" dirty="0"/>
              <a:t>Moderation was same format as previous meetings</a:t>
            </a:r>
          </a:p>
          <a:p>
            <a:r>
              <a:rPr lang="en-US" dirty="0"/>
              <a:t>Winsor – 34 virtual attendees, some couldn’t rsvp due to waitlist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8d634aa3ef_0_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r>
              <a:rPr lang="en-US" sz="4000"/>
              <a:t>Treasurer’s Report EOM June 2023</a:t>
            </a:r>
            <a:endParaRPr sz="4000"/>
          </a:p>
        </p:txBody>
      </p:sp>
      <p:sp>
        <p:nvSpPr>
          <p:cNvPr id="92" name="Google Shape;92;g28d634aa3ef_0_0"/>
          <p:cNvSpPr txBox="1">
            <a:spLocks noGrp="1"/>
          </p:cNvSpPr>
          <p:nvPr>
            <p:ph type="body" idx="1"/>
          </p:nvPr>
        </p:nvSpPr>
        <p:spPr>
          <a:xfrm>
            <a:off x="630382" y="1901764"/>
            <a:ext cx="10515600" cy="392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71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71"/>
              <a:buNone/>
            </a:pPr>
            <a:endParaRPr/>
          </a:p>
        </p:txBody>
      </p:sp>
      <p:sp>
        <p:nvSpPr>
          <p:cNvPr id="93" name="Google Shape;93;g28d634aa3ef_0_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graphicFrame>
        <p:nvGraphicFramePr>
          <p:cNvPr id="94" name="Google Shape;94;g28d634aa3ef_0_0"/>
          <p:cNvGraphicFramePr/>
          <p:nvPr/>
        </p:nvGraphicFramePr>
        <p:xfrm>
          <a:off x="838199" y="2131060"/>
          <a:ext cx="10051500" cy="3571320"/>
        </p:xfrm>
        <a:graphic>
          <a:graphicData uri="http://schemas.openxmlformats.org/drawingml/2006/table">
            <a:tbl>
              <a:tblPr firstRow="1" bandRow="1">
                <a:noFill/>
                <a:tableStyleId>{340BE877-2BD2-470A-B250-F729FCB35F0B}</a:tableStyleId>
              </a:tblPr>
              <a:tblGrid>
                <a:gridCol w="335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Beginning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$7,587.38</a:t>
                      </a:r>
                      <a:endParaRPr sz="2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5/31/23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Deposits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$0.00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Cash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$0.00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Expenses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$0.00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Current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$7,587.38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6/30/23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Restricted Funds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$2,964.20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IBM Grant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Unrestricted Balance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$4,623.18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6/30/23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C01B76-5AE5-E3CB-F760-89CA92D86677}"/>
              </a:ext>
            </a:extLst>
          </p:cNvPr>
          <p:cNvSpPr txBox="1"/>
          <p:nvPr/>
        </p:nvSpPr>
        <p:spPr>
          <a:xfrm>
            <a:off x="4025462" y="5329223"/>
            <a:ext cx="2228193" cy="13849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No income/expenditures</a:t>
            </a:r>
          </a:p>
          <a:p>
            <a:r>
              <a:rPr lang="en-US" dirty="0"/>
              <a:t>-Allen – Benevity paying per hour of volunteer time from google- likely where </a:t>
            </a:r>
            <a:r>
              <a:rPr lang="en-US" dirty="0" err="1"/>
              <a:t>misc</a:t>
            </a:r>
            <a:r>
              <a:rPr lang="en-US" dirty="0"/>
              <a:t> Benevity checks coming from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486fad1d9b_0_528"/>
          <p:cNvSpPr txBox="1">
            <a:spLocks noGrp="1"/>
          </p:cNvSpPr>
          <p:nvPr>
            <p:ph type="title"/>
          </p:nvPr>
        </p:nvSpPr>
        <p:spPr>
          <a:xfrm>
            <a:off x="838200" y="266189"/>
            <a:ext cx="105156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Next Program Event Planning</a:t>
            </a:r>
            <a:endParaRPr/>
          </a:p>
        </p:txBody>
      </p:sp>
      <p:sp>
        <p:nvSpPr>
          <p:cNvPr id="100" name="Google Shape;100;g2486fad1d9b_0_5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graphicFrame>
        <p:nvGraphicFramePr>
          <p:cNvPr id="101" name="Google Shape;101;g2486fad1d9b_0_528"/>
          <p:cNvGraphicFramePr/>
          <p:nvPr/>
        </p:nvGraphicFramePr>
        <p:xfrm>
          <a:off x="950169" y="979960"/>
          <a:ext cx="9265875" cy="4938385"/>
        </p:xfrm>
        <a:graphic>
          <a:graphicData uri="http://schemas.openxmlformats.org/drawingml/2006/table">
            <a:tbl>
              <a:tblPr firstRow="1" bandRow="1">
                <a:noFill/>
                <a:tableStyleId>{AA5414ED-B979-43B6-A5B1-AAEBFF4B96F9}</a:tableStyleId>
              </a:tblPr>
              <a:tblGrid>
                <a:gridCol w="128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5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Date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Speaker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Talk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07/19/2023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Vivek Haldar, Ph.D., Google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u="none" strike="noStrike" cap="none"/>
                        <a:t>Programming with AI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05/17/2023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Sameer Singh, Assoc Prof, UCI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u="none" strike="noStrike" cap="none"/>
                        <a:t>How Language Models Work (and why that’s why they don’t)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03/15/2023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Faisal Nawab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The Next Transformation in Computing: From the Cloud to the Global-Scale Edge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01/18/2023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Mara Matarić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Robots that care, Socially Assistive Robots (TBD)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11/16/2022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Kuansan Wang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A roadmap for regulating AI systems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9/21/2022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Dr. Alex Kurz– Chapman University 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Smart Contracts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4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7/20/2022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Ilke Demir, Ph.D. </a:t>
                      </a:r>
                      <a:r>
                        <a:rPr lang="en-US" sz="14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Senior Staff Research Scientist at Intel Corporation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 Embattling for a Deep Fake Dystopia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5/18/2022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Cynthia Kirkeby</a:t>
                      </a:r>
                      <a:r>
                        <a:rPr lang="en-US" sz="1600" u="none" strike="noStrike" cap="none"/>
                        <a:t> 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0" i="0" u="none" strike="noStrike" cap="none">
                          <a:solidFill>
                            <a:srgbClr val="00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NFTs - Fad or Leading Trend?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1501</Words>
  <Application>Microsoft Macintosh PowerPoint</Application>
  <PresentationFormat>Widescreen</PresentationFormat>
  <Paragraphs>269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Verdana</vt:lpstr>
      <vt:lpstr>ACM Chapter Event</vt:lpstr>
      <vt:lpstr>OC ACM Executive Committee </vt:lpstr>
      <vt:lpstr>Agenda</vt:lpstr>
      <vt:lpstr>Meeting Attendees</vt:lpstr>
      <vt:lpstr>Motions</vt:lpstr>
      <vt:lpstr>Officers</vt:lpstr>
      <vt:lpstr>Officers (cont’d)</vt:lpstr>
      <vt:lpstr>Program Event Retrospective</vt:lpstr>
      <vt:lpstr>Treasurer’s Report EOM June 2023</vt:lpstr>
      <vt:lpstr>Next Program Event Planning</vt:lpstr>
      <vt:lpstr>September 20, 2023 - Wood Harter</vt:lpstr>
      <vt:lpstr>Next Program Event Planning</vt:lpstr>
      <vt:lpstr>Future Program Event Candidates (UCI)</vt:lpstr>
      <vt:lpstr>Future Program Event Candidates</vt:lpstr>
      <vt:lpstr>Student Awards</vt:lpstr>
      <vt:lpstr>Virtual Chapters Meeting</vt:lpstr>
      <vt:lpstr>Committee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 ACM Executive Committee </dc:title>
  <dc:creator>Michael Fahy</dc:creator>
  <cp:lastModifiedBy>Marc Velasco</cp:lastModifiedBy>
  <cp:revision>3</cp:revision>
  <dcterms:created xsi:type="dcterms:W3CDTF">2020-05-18T19:26:51Z</dcterms:created>
  <dcterms:modified xsi:type="dcterms:W3CDTF">2023-07-26T20:06:48Z</dcterms:modified>
</cp:coreProperties>
</file>